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327" r:id="rId3"/>
    <p:sldId id="338" r:id="rId4"/>
    <p:sldId id="397" r:id="rId5"/>
    <p:sldId id="398" r:id="rId6"/>
    <p:sldId id="399" r:id="rId7"/>
    <p:sldId id="400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417" r:id="rId24"/>
    <p:sldId id="418" r:id="rId25"/>
    <p:sldId id="419" r:id="rId26"/>
    <p:sldId id="289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CD"/>
    <a:srgbClr val="F5A623"/>
    <a:srgbClr val="DC9520"/>
    <a:srgbClr val="014289"/>
    <a:srgbClr val="DC152A"/>
    <a:srgbClr val="5A99DB"/>
    <a:srgbClr val="B3AFA9"/>
    <a:srgbClr val="FFD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3979" autoAdjust="0"/>
  </p:normalViewPr>
  <p:slideViewPr>
    <p:cSldViewPr snapToGrid="0">
      <p:cViewPr varScale="1">
        <p:scale>
          <a:sx n="83" d="100"/>
          <a:sy n="83" d="100"/>
        </p:scale>
        <p:origin x="317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802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2E7F0-BF71-419B-B5CC-E4343E05A7FF}" type="datetimeFigureOut">
              <a:rPr lang="fr-FR" smtClean="0"/>
              <a:t>28/11/2021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8DC31-28CD-40B9-80F4-A02A27837E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620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A604E-9D25-44F1-9452-5825DE6D616F}" type="datetimeFigureOut">
              <a:rPr lang="fr-FR" smtClean="0"/>
              <a:t>28/11/2021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509A1-5376-4FD2-9A1A-6EB34B3C49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19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 à tous et à toute, déjà merci d'être présent pour ma soutenance,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 je m'appelle Quentin LACHAUSSEE, je viens d'un DUT Statistiques et informatique décisionnelle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aujourd'hui je travaille en tant qu’alternant chez MESEA depuis près d'un an et demi maintenant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aujourd'hui je vais vous parler de mon entreprise et comment mon projet a pu améliorer les conditions de travail de mes collègues.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Donc, dites-moi,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Est-ce que vous saviez que vous pouviez faire le trajet entre Tours et Bordeaux en moins d'une 1 heure?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bien ça, c'est possible en train ! grâce à la ligne à grande vitesse SEA,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pour en arriver à cette prouesse au niveau national, il y a toute une histoire derrière, des points positifs comme des points négatifs à améliorer, un véritable background.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193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8360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578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8150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436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533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3539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88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39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59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about my company, in 2008, the French railway network launched a call for the construction of a new high-speed line between Tours and Bordeaux.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2011, the company LISEA took part in this concession contract for a period of 50 years.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LISEA confided the design and construction of the LGV to the group COSEA, C like Constructor.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end of the construction in July 2017, the group MESEA is responsible of the maintenance, M like Maintenance, of this LGV of the South Europe Atlantic.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MESEA is the private part of a public-private partnership with the SNCF, it has 3 maintenance bases in Clérac, Villognon, Nouâtre and one secondary base in Poitiers to ensure the safe running of trains 24/7.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8311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200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759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800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588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095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776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mesures de la tension résiduel des rails qui sont en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mVeff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91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719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348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21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194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660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39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MESEA has around 200 employees, which can be divided into an operational and a functional branch.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functional part concerns the production support activities, such as the Industrial Department, the Performance Department, the Quality, Safety and Environment Department etc.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operational part is responsible of the line maintain, covering all the areas of a high-speed line.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world of railway maintenance, there are many different areas but we can reduce them to 4 major sectors: The track, the switch, the signalling and the energy.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tracking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runway for the trains. A train cannot driving on the road, that’s why the track allows to give a trajectory and a stability to the train.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switching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to give a direction to the train, to direct it, on one track or another.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railway signalling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be defined as all the systems designed to control the train traffic in safety. 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509A1-5376-4FD2-9A1A-6EB34B3C493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65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2782" y="-168639"/>
            <a:ext cx="11321199" cy="7119972"/>
          </a:xfrm>
          <a:prstGeom prst="rect">
            <a:avLst/>
          </a:prstGeom>
        </p:spPr>
      </p:pic>
      <p:sp>
        <p:nvSpPr>
          <p:cNvPr id="2" name="Titre 1" title="Titre de votre présentation"/>
          <p:cNvSpPr>
            <a:spLocks noGrp="1"/>
          </p:cNvSpPr>
          <p:nvPr>
            <p:ph type="ctrTitle" hasCustomPrompt="1"/>
          </p:nvPr>
        </p:nvSpPr>
        <p:spPr>
          <a:xfrm>
            <a:off x="4609475" y="1326018"/>
            <a:ext cx="6078512" cy="1642034"/>
          </a:xfrm>
        </p:spPr>
        <p:txBody>
          <a:bodyPr anchor="b" anchorCtr="0">
            <a:normAutofit/>
          </a:bodyPr>
          <a:lstStyle>
            <a:lvl1pPr algn="r">
              <a:defRPr sz="4200" b="0" i="0" cap="all" baseline="0">
                <a:solidFill>
                  <a:srgbClr val="014289"/>
                </a:solidFill>
                <a:latin typeface="Raleway" panose="020B0003030101060003" pitchFamily="34" charset="0"/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475" y="3777060"/>
            <a:ext cx="6078512" cy="457344"/>
          </a:xfrm>
        </p:spPr>
        <p:txBody>
          <a:bodyPr anchor="b" anchorCtr="0"/>
          <a:lstStyle>
            <a:lvl1pPr marL="0" indent="0" algn="r"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Date / Intervenants</a:t>
            </a:r>
          </a:p>
        </p:txBody>
      </p:sp>
      <p:grpSp>
        <p:nvGrpSpPr>
          <p:cNvPr id="21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10005934" y="3063204"/>
            <a:ext cx="554637" cy="140765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22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23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24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DC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653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29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592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493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1613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4494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4494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305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644685" y="923159"/>
            <a:ext cx="1320701" cy="335189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5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rgbClr val="A3D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6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7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0D3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644685" y="1258348"/>
            <a:ext cx="5144322" cy="3885974"/>
          </a:xfrm>
        </p:spPr>
        <p:txBody>
          <a:bodyPr/>
          <a:lstStyle>
            <a:lvl1pPr>
              <a:defRPr sz="5400" baseline="0"/>
            </a:lvl1pPr>
          </a:lstStyle>
          <a:p>
            <a:r>
              <a:rPr lang="fr-FR" dirty="0"/>
              <a:t>Merci 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votre</a:t>
            </a:r>
            <a:br>
              <a:rPr lang="fr-FR" dirty="0"/>
            </a:br>
            <a:r>
              <a:rPr lang="fr-FR" dirty="0"/>
              <a:t>attention</a:t>
            </a:r>
          </a:p>
        </p:txBody>
      </p:sp>
      <p:sp>
        <p:nvSpPr>
          <p:cNvPr id="9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42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996" y="224852"/>
            <a:ext cx="10830069" cy="6633148"/>
          </a:xfrm>
          <a:prstGeom prst="rect">
            <a:avLst/>
          </a:prstGeom>
        </p:spPr>
      </p:pic>
      <p:sp>
        <p:nvSpPr>
          <p:cNvPr id="2" name="Titre 1" title="Titre de votre présentation"/>
          <p:cNvSpPr>
            <a:spLocks noGrp="1"/>
          </p:cNvSpPr>
          <p:nvPr>
            <p:ph type="ctrTitle" hasCustomPrompt="1"/>
          </p:nvPr>
        </p:nvSpPr>
        <p:spPr>
          <a:xfrm>
            <a:off x="4609475" y="1326018"/>
            <a:ext cx="6078512" cy="1642034"/>
          </a:xfrm>
        </p:spPr>
        <p:txBody>
          <a:bodyPr anchor="b" anchorCtr="0">
            <a:normAutofit/>
          </a:bodyPr>
          <a:lstStyle>
            <a:lvl1pPr algn="r">
              <a:defRPr sz="4200" b="0" i="0" cap="all" baseline="0">
                <a:solidFill>
                  <a:srgbClr val="014289"/>
                </a:solidFill>
                <a:latin typeface="Raleway" panose="020B0003030101060003" pitchFamily="34" charset="0"/>
              </a:defRPr>
            </a:lvl1pPr>
          </a:lstStyle>
          <a:p>
            <a:r>
              <a:rPr lang="fr-FR" dirty="0"/>
              <a:t>Titre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609475" y="3777060"/>
            <a:ext cx="6078512" cy="457344"/>
          </a:xfrm>
        </p:spPr>
        <p:txBody>
          <a:bodyPr anchor="b" anchorCtr="0"/>
          <a:lstStyle>
            <a:lvl1pPr marL="0" indent="0" algn="r">
              <a:buNone/>
              <a:defRPr sz="2400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Date / Intervenants</a:t>
            </a:r>
          </a:p>
        </p:txBody>
      </p:sp>
      <p:grpSp>
        <p:nvGrpSpPr>
          <p:cNvPr id="28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10005934" y="3063204"/>
            <a:ext cx="554637" cy="140765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29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30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31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DC15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446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368391" y="6188140"/>
            <a:ext cx="628788" cy="63481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376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1C80B41-7EDA-41AC-A91F-EF0B0B9CF6C6}"/>
              </a:ext>
            </a:extLst>
          </p:cNvPr>
          <p:cNvSpPr/>
          <p:nvPr userDrawn="1"/>
        </p:nvSpPr>
        <p:spPr>
          <a:xfrm>
            <a:off x="0" y="649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 dirty="0">
              <a:latin typeface="Calibri" panose="020F0502020204030204" pitchFamily="34" charset="0"/>
            </a:endParaRP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31AB8C4E-41E6-46A2-829E-02DD716326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5608638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600" b="1" baseline="0"/>
            </a:lvl1pPr>
          </a:lstStyle>
          <a:p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Cliquez sur l’icône pour insérer votre image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45F9B6E-97C2-4506-AB09-D14044D7E6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379" y="5808251"/>
            <a:ext cx="5820007" cy="552450"/>
          </a:xfrm>
        </p:spPr>
        <p:txBody>
          <a:bodyPr>
            <a:noAutofit/>
          </a:bodyPr>
          <a:lstStyle>
            <a:lvl1pPr marL="0" indent="0">
              <a:buNone/>
              <a:defRPr lang="pt-PT" sz="3600" kern="1200" spc="100" baseline="0" dirty="0">
                <a:solidFill>
                  <a:srgbClr val="004489"/>
                </a:solidFill>
                <a:latin typeface="Raleway" panose="020B0003030101060003" pitchFamily="34" charset="0"/>
                <a:ea typeface="Raleway" panose="020B00030301010600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ÉDITER VOTRE TITRE</a:t>
            </a:r>
            <a:endParaRPr lang="pt-PT" dirty="0"/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77576C03-548F-4A55-BE91-9B27B812A8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8756" y="1058816"/>
            <a:ext cx="3243128" cy="2039985"/>
          </a:xfrm>
        </p:spPr>
        <p:txBody>
          <a:bodyPr>
            <a:noAutofit/>
          </a:bodyPr>
          <a:lstStyle>
            <a:lvl1pPr marL="0" indent="0">
              <a:buNone/>
              <a:defRPr lang="pt-PT" sz="3600" kern="1200" spc="100" baseline="0" dirty="0">
                <a:solidFill>
                  <a:schemeClr val="bg1"/>
                </a:solidFill>
                <a:latin typeface="Raleway" panose="020B0003030101060003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 err="1"/>
              <a:t>Écrivez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légende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45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0662E0F-E235-421B-8C0B-282C9BF70D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</a:lstStyle>
          <a:p>
            <a:endParaRPr lang="pt-PT" dirty="0"/>
          </a:p>
        </p:txBody>
      </p:sp>
      <p:sp>
        <p:nvSpPr>
          <p:cNvPr id="14" name="Text Placeholder 31">
            <a:extLst>
              <a:ext uri="{FF2B5EF4-FFF2-40B4-BE49-F238E27FC236}">
                <a16:creationId xmlns:a16="http://schemas.microsoft.com/office/drawing/2014/main" id="{2F6E8A3F-21FF-484C-AFBF-C1FF0D19AA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2955" y="726586"/>
            <a:ext cx="3785292" cy="1863576"/>
          </a:xfrm>
        </p:spPr>
        <p:txBody>
          <a:bodyPr>
            <a:noAutofit/>
          </a:bodyPr>
          <a:lstStyle>
            <a:lvl1pPr marL="0" indent="0" algn="l" defTabSz="457154" rtl="0" eaLnBrk="1" latinLnBrk="0" hangingPunct="1">
              <a:lnSpc>
                <a:spcPct val="85000"/>
              </a:lnSpc>
              <a:buNone/>
              <a:defRPr lang="pt-PT" sz="3600" kern="1200" spc="100" baseline="0" dirty="0">
                <a:solidFill>
                  <a:srgbClr val="004489"/>
                </a:solidFill>
                <a:latin typeface="Raleway" panose="020B0003030101060003" pitchFamily="34" charset="0"/>
                <a:ea typeface="Segoe UI" panose="020B050204020402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fr-FR" noProof="0" dirty="0"/>
              <a:t>Faites passer votre message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293877E8-891D-4EEC-87E4-226057F303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6646" y="4756985"/>
            <a:ext cx="3785292" cy="815003"/>
          </a:xfrm>
        </p:spPr>
        <p:txBody>
          <a:bodyPr>
            <a:noAutofit/>
          </a:bodyPr>
          <a:lstStyle>
            <a:lvl1pPr marL="0" indent="0" algn="l" defTabSz="457154" rtl="0" eaLnBrk="1" latinLnBrk="0" hangingPunct="1">
              <a:lnSpc>
                <a:spcPct val="85000"/>
              </a:lnSpc>
              <a:buNone/>
              <a:defRPr lang="pt-PT" sz="2400" kern="1200" baseline="0" dirty="0">
                <a:solidFill>
                  <a:srgbClr val="0044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fr-FR" noProof="0" dirty="0"/>
              <a:t>Personnalisez</a:t>
            </a:r>
            <a:r>
              <a:rPr lang="fr-FR" dirty="0"/>
              <a:t> </a:t>
            </a:r>
            <a:r>
              <a:rPr lang="fr-FR" noProof="0" dirty="0"/>
              <a:t>votre</a:t>
            </a:r>
            <a:r>
              <a:rPr lang="fr-FR" dirty="0"/>
              <a:t> texte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3"/>
          </p:nvPr>
        </p:nvSpPr>
        <p:spPr>
          <a:xfrm>
            <a:off x="368391" y="6188140"/>
            <a:ext cx="628788" cy="634817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3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3039229"/>
            <a:ext cx="10515600" cy="1523246"/>
          </a:xfrm>
        </p:spPr>
        <p:txBody>
          <a:bodyPr anchor="b"/>
          <a:lstStyle>
            <a:lvl1pPr>
              <a:defRPr sz="5000" baseline="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6795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6C9DA325-832C-40C4-8432-C25FE04F593F}"/>
              </a:ext>
            </a:extLst>
          </p:cNvPr>
          <p:cNvGrpSpPr/>
          <p:nvPr userDrawn="1"/>
        </p:nvGrpSpPr>
        <p:grpSpPr>
          <a:xfrm>
            <a:off x="852681" y="2553694"/>
            <a:ext cx="1239948" cy="314694"/>
            <a:chOff x="3183222" y="815189"/>
            <a:chExt cx="1146673" cy="291022"/>
          </a:xfrm>
          <a:solidFill>
            <a:srgbClr val="004489"/>
          </a:solidFill>
        </p:grpSpPr>
        <p:sp>
          <p:nvSpPr>
            <p:cNvPr id="6" name="Oval 47">
              <a:extLst>
                <a:ext uri="{FF2B5EF4-FFF2-40B4-BE49-F238E27FC236}">
                  <a16:creationId xmlns:a16="http://schemas.microsoft.com/office/drawing/2014/main" id="{BD6A9F1E-643C-420B-9663-CB3B2AB08946}"/>
                </a:ext>
              </a:extLst>
            </p:cNvPr>
            <p:cNvSpPr/>
            <p:nvPr/>
          </p:nvSpPr>
          <p:spPr>
            <a:xfrm>
              <a:off x="3183222" y="815189"/>
              <a:ext cx="291022" cy="291022"/>
            </a:xfrm>
            <a:prstGeom prst="ellipse">
              <a:avLst/>
            </a:prstGeom>
            <a:solidFill>
              <a:srgbClr val="A3D7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8" name="Oval 48">
              <a:extLst>
                <a:ext uri="{FF2B5EF4-FFF2-40B4-BE49-F238E27FC236}">
                  <a16:creationId xmlns:a16="http://schemas.microsoft.com/office/drawing/2014/main" id="{0C421218-4B35-4BBF-AA29-6BE5B99991EC}"/>
                </a:ext>
              </a:extLst>
            </p:cNvPr>
            <p:cNvSpPr/>
            <p:nvPr/>
          </p:nvSpPr>
          <p:spPr>
            <a:xfrm>
              <a:off x="3611048" y="815189"/>
              <a:ext cx="291022" cy="291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  <p:sp>
          <p:nvSpPr>
            <p:cNvPr id="9" name="Oval 49">
              <a:extLst>
                <a:ext uri="{FF2B5EF4-FFF2-40B4-BE49-F238E27FC236}">
                  <a16:creationId xmlns:a16="http://schemas.microsoft.com/office/drawing/2014/main" id="{D8380034-BFF4-47EA-8FD6-44BB02007723}"/>
                </a:ext>
              </a:extLst>
            </p:cNvPr>
            <p:cNvSpPr/>
            <p:nvPr/>
          </p:nvSpPr>
          <p:spPr>
            <a:xfrm>
              <a:off x="4038873" y="815189"/>
              <a:ext cx="291022" cy="291022"/>
            </a:xfrm>
            <a:prstGeom prst="ellipse">
              <a:avLst/>
            </a:prstGeom>
            <a:solidFill>
              <a:srgbClr val="0D3D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>
                <a:latin typeface="Calibri" panose="020F0502020204030204" pitchFamily="34" charset="0"/>
              </a:endParaRPr>
            </a:p>
          </p:txBody>
        </p:sp>
      </p:grpSp>
      <p:sp>
        <p:nvSpPr>
          <p:cNvPr id="1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32451" y="6221114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573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388046"/>
            <a:ext cx="5181600" cy="453910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68391" y="6201379"/>
            <a:ext cx="605215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contenu 3"/>
          <p:cNvSpPr>
            <a:spLocks noGrp="1"/>
          </p:cNvSpPr>
          <p:nvPr>
            <p:ph sz="half" idx="13"/>
          </p:nvPr>
        </p:nvSpPr>
        <p:spPr>
          <a:xfrm>
            <a:off x="368391" y="1388047"/>
            <a:ext cx="5181600" cy="453910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1447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8089" y="365125"/>
            <a:ext cx="11047299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08089" y="1681163"/>
            <a:ext cx="54611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08089" y="2505075"/>
            <a:ext cx="5461183" cy="3474706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7470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308089" y="6209909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477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02835" y="6260585"/>
            <a:ext cx="677577" cy="58425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64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4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50135" y="831709"/>
            <a:ext cx="7653187" cy="4639718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68391" y="389997"/>
            <a:ext cx="10985408" cy="6429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7711" y="1407781"/>
            <a:ext cx="10515599" cy="4438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05" y="6132434"/>
            <a:ext cx="2297863" cy="559480"/>
          </a:xfrm>
          <a:prstGeom prst="rect">
            <a:avLst/>
          </a:prstGeom>
        </p:spPr>
      </p:pic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368391" y="6132434"/>
            <a:ext cx="738802" cy="35795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accent6"/>
                </a:solidFill>
                <a:latin typeface="+mj-lt"/>
              </a:defRPr>
            </a:lvl1pPr>
          </a:lstStyle>
          <a:p>
            <a:fld id="{A1E6A8F0-5E55-4C4D-AC88-66ABFA9341D5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81" y="6311411"/>
            <a:ext cx="575612" cy="5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6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all" normalizeH="0" baseline="0">
          <a:solidFill>
            <a:srgbClr val="00448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903726" y="1140214"/>
            <a:ext cx="6485289" cy="1310533"/>
          </a:xfrm>
        </p:spPr>
        <p:txBody>
          <a:bodyPr>
            <a:noAutofit/>
          </a:bodyPr>
          <a:lstStyle/>
          <a:p>
            <a:pPr algn="ctr"/>
            <a:r>
              <a:rPr lang="fr-FR" sz="4000" b="1" dirty="0">
                <a:solidFill>
                  <a:srgbClr val="FF0000"/>
                </a:solidFill>
              </a:rPr>
              <a:t>Projet </a:t>
            </a:r>
            <a:br>
              <a:rPr lang="fr-FR" sz="4000" b="1" dirty="0">
                <a:solidFill>
                  <a:srgbClr val="FF0000"/>
                </a:solidFill>
              </a:rPr>
            </a:br>
            <a:r>
              <a:rPr lang="fr-FR" sz="4000" b="1" dirty="0">
                <a:solidFill>
                  <a:srgbClr val="FF0000"/>
                </a:solidFill>
              </a:rPr>
              <a:t>Machine Learning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107114" y="3800150"/>
            <a:ext cx="6078512" cy="457344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28-11-2021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2853355" y="2810352"/>
            <a:ext cx="6485289" cy="63019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fr-F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800" b="1" i="0" cap="all" normalizeH="0" baseline="0">
                <a:solidFill>
                  <a:srgbClr val="0142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r>
              <a:rPr lang="fr-FR" sz="3200" dirty="0"/>
              <a:t>LACHAUSSEE QUENTIN </a:t>
            </a:r>
          </a:p>
        </p:txBody>
      </p:sp>
    </p:spTree>
    <p:extLst>
      <p:ext uri="{BB962C8B-B14F-4D97-AF65-F5344CB8AC3E}">
        <p14:creationId xmlns:p14="http://schemas.microsoft.com/office/powerpoint/2010/main" val="61135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48" y="2213812"/>
            <a:ext cx="7590572" cy="3819511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368391" y="1117509"/>
            <a:ext cx="114793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charger les données, j’avais premièrement utilisé un dictionnaire, </a:t>
            </a:r>
          </a:p>
          <a:p>
            <a:r>
              <a:rPr lang="fr-FR" sz="2000" dirty="0">
                <a:solidFill>
                  <a:schemeClr val="tx2"/>
                </a:solidFill>
              </a:rPr>
              <a:t>mais j’ai finalement opté pour une boucle qui fera directement :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endParaRPr lang="fr-FR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chargement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split des données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création du modèle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prédiction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L’affichage des résultats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03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 - </a:t>
            </a:r>
            <a:r>
              <a:rPr lang="fr-FR" sz="2800" dirty="0">
                <a:solidFill>
                  <a:srgbClr val="014289"/>
                </a:solidFill>
              </a:rPr>
              <a:t>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93401" y="920469"/>
            <a:ext cx="11479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Il fallait faire attention à l’ordre des données qui était faussé par les mention « .</a:t>
            </a:r>
            <a:r>
              <a:rPr lang="fr-FR" sz="2000" dirty="0" err="1">
                <a:solidFill>
                  <a:schemeClr val="tx2"/>
                </a:solidFill>
              </a:rPr>
              <a:t>jpg</a:t>
            </a:r>
            <a:r>
              <a:rPr lang="fr-FR" sz="2000" dirty="0">
                <a:solidFill>
                  <a:schemeClr val="tx2"/>
                </a:solidFill>
              </a:rPr>
              <a:t> » dans la 1</a:t>
            </a:r>
            <a:r>
              <a:rPr lang="fr-FR" sz="2000" baseline="30000" dirty="0">
                <a:solidFill>
                  <a:schemeClr val="tx2"/>
                </a:solidFill>
              </a:rPr>
              <a:t>ère</a:t>
            </a:r>
            <a:r>
              <a:rPr lang="fr-FR" sz="2000" dirty="0">
                <a:solidFill>
                  <a:schemeClr val="tx2"/>
                </a:solidFill>
              </a:rPr>
              <a:t> colonne.</a:t>
            </a:r>
          </a:p>
          <a:p>
            <a:r>
              <a:rPr lang="fr-FR" sz="2000" dirty="0">
                <a:solidFill>
                  <a:schemeClr val="tx2"/>
                </a:solidFill>
              </a:rPr>
              <a:t>Ensuite on attribue les bonnes classes aux lignes de données</a:t>
            </a:r>
          </a:p>
          <a:p>
            <a:endParaRPr lang="fr-FR" sz="2000" dirty="0">
              <a:solidFill>
                <a:schemeClr val="tx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686" y="2282643"/>
            <a:ext cx="8685036" cy="36827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r="48449"/>
          <a:stretch/>
        </p:blipFill>
        <p:spPr>
          <a:xfrm>
            <a:off x="368391" y="2282643"/>
            <a:ext cx="2644316" cy="22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 - </a:t>
            </a:r>
            <a:r>
              <a:rPr lang="fr-FR" sz="3200" dirty="0">
                <a:solidFill>
                  <a:srgbClr val="014289"/>
                </a:solidFill>
              </a:rPr>
              <a:t>Volet Chargement des descripteurs - SPLIT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93401" y="920469"/>
            <a:ext cx="1189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Il fallait faire attention à la « </a:t>
            </a:r>
            <a:r>
              <a:rPr lang="fr-FR" sz="2000" dirty="0" err="1">
                <a:solidFill>
                  <a:schemeClr val="tx2"/>
                </a:solidFill>
              </a:rPr>
              <a:t>shape</a:t>
            </a:r>
            <a:r>
              <a:rPr lang="fr-FR" sz="2000" dirty="0">
                <a:solidFill>
                  <a:schemeClr val="tx2"/>
                </a:solidFill>
              </a:rPr>
              <a:t> » des données de classe (y)</a:t>
            </a:r>
          </a:p>
          <a:p>
            <a:r>
              <a:rPr lang="fr-FR" sz="2000" dirty="0">
                <a:solidFill>
                  <a:schemeClr val="tx2"/>
                </a:solidFill>
              </a:rPr>
              <a:t>Par exemple on modifie le </a:t>
            </a:r>
            <a:r>
              <a:rPr lang="fr-FR" sz="2000" dirty="0" err="1">
                <a:solidFill>
                  <a:schemeClr val="tx2"/>
                </a:solidFill>
              </a:rPr>
              <a:t>y_train</a:t>
            </a:r>
            <a:r>
              <a:rPr lang="fr-FR" sz="2000" dirty="0">
                <a:solidFill>
                  <a:schemeClr val="tx2"/>
                </a:solidFill>
              </a:rPr>
              <a:t> qui est égal à « 3 » par une liste de 9 « 0 » et 1 « 1 » en position 3.</a:t>
            </a:r>
          </a:p>
          <a:p>
            <a:r>
              <a:rPr lang="fr-FR" sz="2000" dirty="0">
                <a:solidFill>
                  <a:schemeClr val="tx2"/>
                </a:solidFill>
              </a:rPr>
              <a:t>Pareil pour </a:t>
            </a:r>
            <a:r>
              <a:rPr lang="fr-FR" sz="2000" dirty="0" err="1">
                <a:solidFill>
                  <a:schemeClr val="tx2"/>
                </a:solidFill>
              </a:rPr>
              <a:t>y_test</a:t>
            </a:r>
            <a:r>
              <a:rPr lang="fr-FR" sz="20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01" y="2079057"/>
            <a:ext cx="6285732" cy="385843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016817" y="2139319"/>
            <a:ext cx="4484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1" name="Flèche vers le bas 10"/>
          <p:cNvSpPr/>
          <p:nvPr/>
        </p:nvSpPr>
        <p:spPr>
          <a:xfrm>
            <a:off x="8989453" y="3436219"/>
            <a:ext cx="539014" cy="73152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7016817" y="4517750"/>
            <a:ext cx="44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2"/>
                </a:solidFill>
              </a:rPr>
              <a:t>[0,0,0,1,0,0,0,0,0,0]</a:t>
            </a:r>
          </a:p>
        </p:txBody>
      </p:sp>
    </p:spTree>
    <p:extLst>
      <p:ext uri="{BB962C8B-B14F-4D97-AF65-F5344CB8AC3E}">
        <p14:creationId xmlns:p14="http://schemas.microsoft.com/office/powerpoint/2010/main" val="1553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1</a:t>
            </a:r>
            <a:r>
              <a:rPr lang="fr-FR" sz="2800" baseline="30000" dirty="0">
                <a:solidFill>
                  <a:srgbClr val="014289"/>
                </a:solidFill>
              </a:rPr>
              <a:t>ERe</a:t>
            </a:r>
            <a:r>
              <a:rPr lang="fr-FR" sz="2800" dirty="0">
                <a:solidFill>
                  <a:srgbClr val="014289"/>
                </a:solidFill>
              </a:rPr>
              <a:t>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2B460-968D-4EEF-AA22-C0BF97BF8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97"/>
          <a:stretch/>
        </p:blipFill>
        <p:spPr>
          <a:xfrm>
            <a:off x="2875570" y="3286992"/>
            <a:ext cx="6105204" cy="2901148"/>
          </a:xfrm>
          <a:prstGeom prst="rect">
            <a:avLst/>
          </a:prstGeom>
        </p:spPr>
      </p:pic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669860"/>
            <a:ext cx="118985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une première approche autour de la création du modèle, j’ai fais le choix de 2 couches Dense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relu » avec 30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</a:t>
            </a:r>
            <a:r>
              <a:rPr lang="fr-FR" sz="2000" dirty="0" err="1"/>
              <a:t>softmax</a:t>
            </a:r>
            <a:r>
              <a:rPr lang="fr-FR" sz="2000" dirty="0"/>
              <a:t> » avec 10 neurones </a:t>
            </a:r>
            <a:r>
              <a:rPr lang="fr-FR" sz="2000" dirty="0">
                <a:solidFill>
                  <a:schemeClr val="bg2"/>
                </a:solidFill>
              </a:rPr>
              <a:t>(pour les 10 classes à prédire)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Pour la compilation, j’ai utilisé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fonction de perte « </a:t>
            </a:r>
            <a:r>
              <a:rPr lang="fr-FR" sz="2000" dirty="0" err="1"/>
              <a:t>categorical_crossentropy</a:t>
            </a:r>
            <a:r>
              <a:rPr lang="fr-FR" sz="2000" dirty="0"/>
              <a:t> » qui est souvent considérée comme la meilleure pour les classifications à plusieurs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L’optimiseur « Adam » pour s’appuyer sur le gradient stochastique</a:t>
            </a:r>
          </a:p>
        </p:txBody>
      </p:sp>
    </p:spTree>
    <p:extLst>
      <p:ext uri="{BB962C8B-B14F-4D97-AF65-F5344CB8AC3E}">
        <p14:creationId xmlns:p14="http://schemas.microsoft.com/office/powerpoint/2010/main" val="15924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1</a:t>
            </a:r>
            <a:r>
              <a:rPr lang="fr-FR" sz="2800" baseline="30000" dirty="0">
                <a:solidFill>
                  <a:srgbClr val="014289"/>
                </a:solidFill>
              </a:rPr>
              <a:t>ers</a:t>
            </a:r>
            <a:r>
              <a:rPr lang="fr-FR" sz="2800" dirty="0">
                <a:solidFill>
                  <a:srgbClr val="014289"/>
                </a:solidFill>
              </a:rPr>
              <a:t>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6DC34-DBF0-442C-9A68-CB4071348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26" y="2502808"/>
            <a:ext cx="2160000" cy="2895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BA47AA-3BFC-43A7-B58C-3C7E8A39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315" y="2522084"/>
            <a:ext cx="2160000" cy="2900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D6375-4DE1-47C2-9D5B-E5B97DDD0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004" y="2522084"/>
            <a:ext cx="2160000" cy="2922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D496D7-0661-4412-BEEF-81FDF58CA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9693" y="2522662"/>
            <a:ext cx="2160000" cy="2941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B43A46-6CEC-4B6F-8C88-FCB58F8F2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382" y="2522084"/>
            <a:ext cx="2160000" cy="287595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720608"/>
            <a:ext cx="11898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les résultats, j’ai opté pour affiché sous forme de Score : [</a:t>
            </a:r>
            <a:r>
              <a:rPr lang="fr-FR" sz="2000" i="1" dirty="0">
                <a:solidFill>
                  <a:schemeClr val="tx2"/>
                </a:solidFill>
              </a:rPr>
              <a:t>l’erreur</a:t>
            </a:r>
            <a:r>
              <a:rPr lang="fr-FR" sz="2000" dirty="0">
                <a:solidFill>
                  <a:schemeClr val="tx2"/>
                </a:solidFill>
              </a:rPr>
              <a:t>, </a:t>
            </a:r>
            <a:r>
              <a:rPr lang="fr-FR" sz="2000" i="1" dirty="0">
                <a:solidFill>
                  <a:schemeClr val="tx2"/>
                </a:solidFill>
              </a:rPr>
              <a:t>l’</a:t>
            </a:r>
            <a:r>
              <a:rPr lang="fr-FR" sz="2000" i="1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]</a:t>
            </a:r>
          </a:p>
          <a:p>
            <a:r>
              <a:rPr lang="fr-FR" sz="2000" dirty="0">
                <a:solidFill>
                  <a:schemeClr val="tx2"/>
                </a:solidFill>
              </a:rPr>
              <a:t>Puis un nuage de point qui représente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rouge, les classes mal prédites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B050"/>
                </a:solidFill>
              </a:rPr>
              <a:t>En vert, leur vrai classe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enfin une matrice de confusion en utilisant la palette de couleur « </a:t>
            </a:r>
            <a:r>
              <a:rPr lang="fr-FR" sz="2000" dirty="0" err="1">
                <a:solidFill>
                  <a:schemeClr val="tx2"/>
                </a:solidFill>
              </a:rPr>
              <a:t>YlGnBu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593034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Les résultats sont plutôt bons sur 3 ensembles de données sur 5     -&gt;      </a:t>
            </a:r>
            <a:r>
              <a:rPr lang="fr-FR" sz="2000" b="1" dirty="0">
                <a:solidFill>
                  <a:schemeClr val="tx2"/>
                </a:solidFill>
              </a:rPr>
              <a:t>peut mieux faire</a:t>
            </a:r>
          </a:p>
        </p:txBody>
      </p:sp>
    </p:spTree>
    <p:extLst>
      <p:ext uri="{BB962C8B-B14F-4D97-AF65-F5344CB8AC3E}">
        <p14:creationId xmlns:p14="http://schemas.microsoft.com/office/powerpoint/2010/main" val="302539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749707"/>
            <a:ext cx="117472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Après une dizaine de test en modifiant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couche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neurone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Les fonctions d’activation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J’en ai ressorti comme conclusion que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Plus il y avait de couches, mieux c’était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de neurone pouvait faire passer les résultats de très bon à très mauvais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fonction d’activation « relu » était très puissante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dernière fonction d’activation devait être « </a:t>
            </a:r>
            <a:r>
              <a:rPr lang="fr-FR" sz="2000" dirty="0" err="1"/>
              <a:t>softmax</a:t>
            </a:r>
            <a:r>
              <a:rPr lang="fr-FR" sz="2000" dirty="0"/>
              <a:t> » pour obtenir les meilleurs résultats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J’ai donc fais le choix de 5 couches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4 de type « relu »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250 / 120 / 60 / 30 / 10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 de type « </a:t>
            </a:r>
            <a:r>
              <a:rPr lang="fr-FR" sz="2000" dirty="0" err="1"/>
              <a:t>softmax</a:t>
            </a:r>
            <a:r>
              <a:rPr lang="fr-FR" sz="2000" dirty="0"/>
              <a:t> »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10 neurones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3CBD8A-9204-4DD4-87A8-F928B2BCE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81" r="17306"/>
          <a:stretch/>
        </p:blipFill>
        <p:spPr>
          <a:xfrm>
            <a:off x="5264459" y="4268370"/>
            <a:ext cx="5442012" cy="18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EE888D-CE1C-4A5B-A2BF-D1CDC7C19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18" y="2138208"/>
            <a:ext cx="2160000" cy="2950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6F5AFF-AC5C-4550-943F-706D1EE22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699" y="2166969"/>
            <a:ext cx="2160000" cy="2937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8B769-003A-4111-9066-8B744080A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36" y="2147693"/>
            <a:ext cx="2160000" cy="29542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5C580-978C-43C6-87A9-BA50C2D87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61" y="2147693"/>
            <a:ext cx="2160000" cy="2945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BD9BF5-F4F8-4D07-BB6D-6B1DA99F7A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382" y="2138208"/>
            <a:ext cx="2160000" cy="30154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892972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Les résultats sont très bons pour les ensembles de données JCD/ CEDD/ FCTH</a:t>
            </a:r>
          </a:p>
          <a:p>
            <a:r>
              <a:rPr lang="fr-FR" sz="2000" dirty="0">
                <a:solidFill>
                  <a:schemeClr val="tx2"/>
                </a:solidFill>
              </a:rPr>
              <a:t>Les résultats des ensembles de données PHOG/ </a:t>
            </a:r>
            <a:r>
              <a:rPr lang="fr-FR" sz="2000" dirty="0" err="1">
                <a:solidFill>
                  <a:schemeClr val="tx2"/>
                </a:solidFill>
              </a:rPr>
              <a:t>Fuzzy</a:t>
            </a:r>
            <a:r>
              <a:rPr lang="fr-FR" sz="2000" dirty="0">
                <a:solidFill>
                  <a:schemeClr val="tx2"/>
                </a:solidFill>
              </a:rPr>
              <a:t> se sont améliorés -&gt; </a:t>
            </a:r>
            <a:r>
              <a:rPr lang="fr-FR" sz="2000" b="1" dirty="0">
                <a:solidFill>
                  <a:schemeClr val="tx2"/>
                </a:solidFill>
              </a:rPr>
              <a:t>peut encore mieux faire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526270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Mais sur l’ensemble des données c’est le meilleur résultat que j’ai pu obtenir sans détériorer les uns des autres</a:t>
            </a:r>
          </a:p>
        </p:txBody>
      </p:sp>
    </p:spTree>
    <p:extLst>
      <p:ext uri="{BB962C8B-B14F-4D97-AF65-F5344CB8AC3E}">
        <p14:creationId xmlns:p14="http://schemas.microsoft.com/office/powerpoint/2010/main" val="351665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Regroupement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ZoneTexte 15">
            <a:extLst>
              <a:ext uri="{FF2B5EF4-FFF2-40B4-BE49-F238E27FC236}">
                <a16:creationId xmlns:a16="http://schemas.microsoft.com/office/drawing/2014/main" id="{D7F9B568-93F5-4D8D-92B9-4FFF0AEF5DBE}"/>
              </a:ext>
            </a:extLst>
          </p:cNvPr>
          <p:cNvSpPr txBox="1"/>
          <p:nvPr/>
        </p:nvSpPr>
        <p:spPr>
          <a:xfrm>
            <a:off x="293401" y="749707"/>
            <a:ext cx="11747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Donc je me suis dit que si je n’arrivais pas à améliorer chacun des résultats sans détériorer les autres,</a:t>
            </a:r>
          </a:p>
          <a:p>
            <a:r>
              <a:rPr lang="fr-FR" sz="2000" dirty="0">
                <a:solidFill>
                  <a:schemeClr val="tx2"/>
                </a:solidFill>
              </a:rPr>
              <a:t>Il fallait que je regroupe toutes les données en 1 seul et unique ensemble de données :</a:t>
            </a:r>
            <a:endParaRPr lang="fr-F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F7BA8-BDB0-41D1-B5AC-0130C4D70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19"/>
          <a:stretch/>
        </p:blipFill>
        <p:spPr>
          <a:xfrm>
            <a:off x="1755559" y="1756397"/>
            <a:ext cx="8379041" cy="1773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EE75CF-AD42-4305-BE48-23CA790FB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412" y="3626416"/>
            <a:ext cx="5412188" cy="2797873"/>
          </a:xfrm>
          <a:prstGeom prst="rect">
            <a:avLst/>
          </a:prstGeom>
        </p:spPr>
      </p:pic>
      <p:sp>
        <p:nvSpPr>
          <p:cNvPr id="13" name="ZoneTexte 15">
            <a:extLst>
              <a:ext uri="{FF2B5EF4-FFF2-40B4-BE49-F238E27FC236}">
                <a16:creationId xmlns:a16="http://schemas.microsoft.com/office/drawing/2014/main" id="{FA42DB27-D4C5-4FF9-9176-2400036FF076}"/>
              </a:ext>
            </a:extLst>
          </p:cNvPr>
          <p:cNvSpPr txBox="1"/>
          <p:nvPr/>
        </p:nvSpPr>
        <p:spPr>
          <a:xfrm>
            <a:off x="1377955" y="3658305"/>
            <a:ext cx="36556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On a bien 1000 </a:t>
            </a:r>
            <a:r>
              <a:rPr lang="en-US" sz="2000" dirty="0" err="1">
                <a:solidFill>
                  <a:schemeClr val="tx2"/>
                </a:solidFill>
              </a:rPr>
              <a:t>lignes</a:t>
            </a:r>
            <a:r>
              <a:rPr lang="fr-FR" sz="2000" dirty="0">
                <a:solidFill>
                  <a:schemeClr val="tx2"/>
                </a:solidFill>
              </a:rPr>
              <a:t> 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le 885 colonnes pour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255 pour PHOG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168 pour JCD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144 pour CEDD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192 pour FCTH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125 pour </a:t>
            </a:r>
            <a:r>
              <a:rPr lang="fr-FR" sz="2000" dirty="0" err="1"/>
              <a:t>Fuzzy</a:t>
            </a: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1 pour la classe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07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B7519E-75BF-47D6-9311-691726A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52" y="2230581"/>
            <a:ext cx="3066694" cy="211537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 - </a:t>
            </a:r>
            <a:r>
              <a:rPr lang="fr-FR" sz="3200" dirty="0">
                <a:solidFill>
                  <a:srgbClr val="014289"/>
                </a:solidFill>
              </a:rPr>
              <a:t>Classification par Full </a:t>
            </a:r>
            <a:r>
              <a:rPr lang="fr-FR" sz="3200" dirty="0" err="1">
                <a:solidFill>
                  <a:srgbClr val="014289"/>
                </a:solidFill>
              </a:rPr>
              <a:t>Connected</a:t>
            </a:r>
            <a:r>
              <a:rPr lang="fr-FR" sz="3200" dirty="0">
                <a:solidFill>
                  <a:srgbClr val="014289"/>
                </a:solidFill>
              </a:rPr>
              <a:t>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4161183-3996-479E-BFE0-E98D7F456E30}"/>
              </a:ext>
            </a:extLst>
          </p:cNvPr>
          <p:cNvSpPr txBox="1"/>
          <p:nvPr/>
        </p:nvSpPr>
        <p:spPr>
          <a:xfrm>
            <a:off x="293401" y="1045639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J’ai donc utilisé mes conclusions précédentes pour créer mon super model de cette manière : </a:t>
            </a:r>
          </a:p>
        </p:txBody>
      </p:sp>
      <p:sp>
        <p:nvSpPr>
          <p:cNvPr id="17" name="ZoneTexte 15">
            <a:extLst>
              <a:ext uri="{FF2B5EF4-FFF2-40B4-BE49-F238E27FC236}">
                <a16:creationId xmlns:a16="http://schemas.microsoft.com/office/drawing/2014/main" id="{A059B7EB-BC78-4BDA-BAF1-21D6444E75BE}"/>
              </a:ext>
            </a:extLst>
          </p:cNvPr>
          <p:cNvSpPr txBox="1"/>
          <p:nvPr/>
        </p:nvSpPr>
        <p:spPr>
          <a:xfrm>
            <a:off x="293400" y="5056171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on arrive à un très bon résultats : </a:t>
            </a:r>
            <a:r>
              <a:rPr lang="fr-FR" sz="2000" dirty="0">
                <a:solidFill>
                  <a:schemeClr val="bg2"/>
                </a:solidFill>
              </a:rPr>
              <a:t>86 % en </a:t>
            </a:r>
            <a:r>
              <a:rPr lang="fr-FR" sz="2000" dirty="0" err="1">
                <a:solidFill>
                  <a:schemeClr val="bg2"/>
                </a:solidFill>
              </a:rPr>
              <a:t>accuracy</a:t>
            </a:r>
            <a:endParaRPr lang="fr-FR" sz="2000" dirty="0">
              <a:solidFill>
                <a:schemeClr val="bg2"/>
              </a:solidFill>
            </a:endParaRPr>
          </a:p>
          <a:p>
            <a:pPr algn="ctr"/>
            <a:r>
              <a:rPr lang="fr-FR" sz="2000" dirty="0">
                <a:solidFill>
                  <a:schemeClr val="tx2"/>
                </a:solidFill>
              </a:rPr>
              <a:t>Ce qui me satisfait parfaitement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825AD3-748E-44E1-9EBB-C2262211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2206948"/>
            <a:ext cx="3632031" cy="2117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F1CF63-B234-4A73-806F-41E58408C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068" y="2312553"/>
            <a:ext cx="2834936" cy="196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charger les images en 2 ensembles de données Train et Validation, j’ai utilisé la fonction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540B35-BBE4-479A-983E-F193AE826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316" y="1480212"/>
            <a:ext cx="7429500" cy="58102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995113-DC22-4149-8E09-B4551893F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1" y="2732024"/>
            <a:ext cx="4361670" cy="2103409"/>
          </a:xfrm>
          <a:prstGeom prst="rect">
            <a:avLst/>
          </a:prstGeom>
        </p:spPr>
      </p:pic>
      <p:sp>
        <p:nvSpPr>
          <p:cNvPr id="20" name="ZoneTexte 15">
            <a:extLst>
              <a:ext uri="{FF2B5EF4-FFF2-40B4-BE49-F238E27FC236}">
                <a16:creationId xmlns:a16="http://schemas.microsoft.com/office/drawing/2014/main" id="{3B80B97B-BD45-4536-A464-47C1490AF330}"/>
              </a:ext>
            </a:extLst>
          </p:cNvPr>
          <p:cNvSpPr txBox="1"/>
          <p:nvPr/>
        </p:nvSpPr>
        <p:spPr>
          <a:xfrm>
            <a:off x="5255491" y="2710791"/>
            <a:ext cx="6714095" cy="224676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Qui va aller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Cibler un dossier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Lire les images pixel par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Les transformer en liste ou chaque pixel est une liste de 3 valeurs (RGB)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Leur attribuer la classe qu'il convient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Splitter les données en ensemble Train et Validation </a:t>
            </a:r>
          </a:p>
        </p:txBody>
      </p:sp>
    </p:spTree>
    <p:extLst>
      <p:ext uri="{BB962C8B-B14F-4D97-AF65-F5344CB8AC3E}">
        <p14:creationId xmlns:p14="http://schemas.microsoft.com/office/powerpoint/2010/main" val="10483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604276" y="1562187"/>
            <a:ext cx="67665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14289"/>
                </a:solidFill>
              </a:rPr>
              <a:t>I- Algorithme Perceptron Simple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pPr lvl="0"/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II-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Apprentissage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Widrow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: ensemble Test 1 / Test 2</a:t>
            </a:r>
          </a:p>
          <a:p>
            <a:pPr lvl="0"/>
            <a:endParaRPr lang="fr-FR" sz="2000" dirty="0">
              <a:solidFill>
                <a:srgbClr val="014289"/>
              </a:solidFill>
            </a:endParaRPr>
          </a:p>
          <a:p>
            <a:pPr lvl="0"/>
            <a:r>
              <a:rPr lang="fr-FR" sz="2000" dirty="0">
                <a:solidFill>
                  <a:srgbClr val="014289"/>
                </a:solidFill>
              </a:rPr>
              <a:t>III- Mise en place d’un perceptron Multicouche</a:t>
            </a:r>
          </a:p>
          <a:p>
            <a:pPr lvl="0"/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IV- Apprentissage Multicouches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rgbClr val="014289"/>
                </a:solidFill>
              </a:rPr>
              <a:t>V- Volet Chargement des descripteurs</a:t>
            </a: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chemeClr val="tx2">
                    <a:lumMod val="75000"/>
                  </a:schemeClr>
                </a:solidFill>
              </a:rPr>
              <a:t>VI- Classification par Full </a:t>
            </a:r>
            <a:r>
              <a:rPr lang="fr-FR" sz="2000" dirty="0" err="1">
                <a:solidFill>
                  <a:schemeClr val="tx2">
                    <a:lumMod val="75000"/>
                  </a:schemeClr>
                </a:solidFill>
              </a:rPr>
              <a:t>Connected</a:t>
            </a:r>
            <a:endParaRPr lang="fr-FR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fr-FR" sz="2000" dirty="0">
              <a:solidFill>
                <a:srgbClr val="014289"/>
              </a:solidFill>
            </a:endParaRPr>
          </a:p>
          <a:p>
            <a:r>
              <a:rPr lang="fr-FR" sz="2000" dirty="0">
                <a:solidFill>
                  <a:srgbClr val="014289"/>
                </a:solidFill>
              </a:rPr>
              <a:t>VII- Classification par </a:t>
            </a:r>
            <a:r>
              <a:rPr lang="fr-FR" sz="2000" dirty="0" err="1">
                <a:solidFill>
                  <a:srgbClr val="014289"/>
                </a:solidFill>
              </a:rPr>
              <a:t>Deep</a:t>
            </a:r>
            <a:endParaRPr lang="fr-FR" sz="2000" dirty="0">
              <a:solidFill>
                <a:srgbClr val="014289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2469122" y="446165"/>
            <a:ext cx="7272687" cy="64293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 cap="all" normalizeH="0" baseline="0">
                <a:solidFill>
                  <a:srgbClr val="014289"/>
                </a:solidFill>
                <a:latin typeface="Raleway" panose="020B00030301010600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r-FR" sz="3200" b="1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054507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Chargement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Mais pour utiliser la fonction « </a:t>
            </a:r>
            <a:r>
              <a:rPr lang="fr-FR" sz="2000" b="1" dirty="0" err="1">
                <a:solidFill>
                  <a:schemeClr val="tx2"/>
                </a:solidFill>
              </a:rPr>
              <a:t>image_dataset_from_directory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dirty="0">
                <a:solidFill>
                  <a:schemeClr val="tx2"/>
                </a:solidFill>
              </a:rPr>
              <a:t>», il fallait que le dossier soit dans un format très précis, chaque sous-dossier doit correspondre à la classe de l’image.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CFD5C-D3A3-462E-BE92-C682459D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1" y="1887216"/>
            <a:ext cx="3924877" cy="237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002AF-6352-49F6-922F-9523DF4F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2" y="1887216"/>
            <a:ext cx="5257800" cy="242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53B11-B4C9-44C3-93D7-28DC6CEA6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348" y="5103177"/>
            <a:ext cx="6957436" cy="9638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D645A0-3931-4F43-9B47-18D3EA3C915B}"/>
              </a:ext>
            </a:extLst>
          </p:cNvPr>
          <p:cNvSpPr/>
          <p:nvPr/>
        </p:nvSpPr>
        <p:spPr>
          <a:xfrm>
            <a:off x="636961" y="2432413"/>
            <a:ext cx="479196" cy="21907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4019AB-986E-41DB-8D09-FB766D33698C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1116157" y="2541951"/>
            <a:ext cx="4619625" cy="559703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5">
            <a:extLst>
              <a:ext uri="{FF2B5EF4-FFF2-40B4-BE49-F238E27FC236}">
                <a16:creationId xmlns:a16="http://schemas.microsoft.com/office/drawing/2014/main" id="{A16B0AEA-20CA-465E-B179-89A33A40CF11}"/>
              </a:ext>
            </a:extLst>
          </p:cNvPr>
          <p:cNvSpPr txBox="1"/>
          <p:nvPr/>
        </p:nvSpPr>
        <p:spPr>
          <a:xfrm>
            <a:off x="636961" y="4600852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Donc j’ai créé la fonction «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b="1" dirty="0" err="1">
                <a:solidFill>
                  <a:schemeClr val="tx2"/>
                </a:solidFill>
              </a:rPr>
              <a:t>creat_directory_and_class</a:t>
            </a:r>
            <a:r>
              <a:rPr lang="fr-FR" sz="2000" b="1" dirty="0">
                <a:solidFill>
                  <a:schemeClr val="tx2"/>
                </a:solidFill>
              </a:rPr>
              <a:t> </a:t>
            </a:r>
            <a:r>
              <a:rPr lang="fr-FR" sz="2000" dirty="0">
                <a:solidFill>
                  <a:schemeClr val="tx2"/>
                </a:solidFill>
              </a:rPr>
              <a:t>» pour m’automatiser tout ça :</a:t>
            </a:r>
          </a:p>
        </p:txBody>
      </p:sp>
    </p:spTree>
    <p:extLst>
      <p:ext uri="{BB962C8B-B14F-4D97-AF65-F5344CB8AC3E}">
        <p14:creationId xmlns:p14="http://schemas.microsoft.com/office/powerpoint/2010/main" val="410146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Split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9" name="ZoneTexte 15">
            <a:extLst>
              <a:ext uri="{FF2B5EF4-FFF2-40B4-BE49-F238E27FC236}">
                <a16:creationId xmlns:a16="http://schemas.microsoft.com/office/drawing/2014/main" id="{BB70834E-A2CF-454D-980E-06CEC827E2ED}"/>
              </a:ext>
            </a:extLst>
          </p:cNvPr>
          <p:cNvSpPr txBox="1"/>
          <p:nvPr/>
        </p:nvSpPr>
        <p:spPr>
          <a:xfrm>
            <a:off x="293401" y="920469"/>
            <a:ext cx="11479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On arrive donc à mettre en place nos jeux de donnée Train et Validation avec les 10 classes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DC95C-5E22-43B1-AA23-1EC0210F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53" y="1628355"/>
            <a:ext cx="5624947" cy="4148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B1E28-14E9-469F-8A9E-55B497ED0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006"/>
          <a:stretch/>
        </p:blipFill>
        <p:spPr>
          <a:xfrm>
            <a:off x="8059015" y="3278908"/>
            <a:ext cx="1711693" cy="157941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17A5BD03-6F4E-4B95-B93B-0F3FF8D0CBB5}"/>
              </a:ext>
            </a:extLst>
          </p:cNvPr>
          <p:cNvSpPr txBox="1"/>
          <p:nvPr/>
        </p:nvSpPr>
        <p:spPr>
          <a:xfrm>
            <a:off x="6511637" y="1847272"/>
            <a:ext cx="4959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Où chaque image est </a:t>
            </a:r>
          </a:p>
          <a:p>
            <a:pPr algn="ctr"/>
            <a:r>
              <a:rPr lang="fr-FR" sz="2000" dirty="0">
                <a:solidFill>
                  <a:schemeClr val="tx2"/>
                </a:solidFill>
              </a:rPr>
              <a:t>une liste de 256 listes de 3 valeurs </a:t>
            </a:r>
          </a:p>
          <a:p>
            <a:pPr algn="ctr"/>
            <a:r>
              <a:rPr lang="fr-FR" sz="2000" dirty="0"/>
              <a:t>(256 pixels divisés en 3 valeurs RGB) :</a:t>
            </a:r>
          </a:p>
        </p:txBody>
      </p:sp>
      <p:sp>
        <p:nvSpPr>
          <p:cNvPr id="18" name="ZoneTexte 15">
            <a:extLst>
              <a:ext uri="{FF2B5EF4-FFF2-40B4-BE49-F238E27FC236}">
                <a16:creationId xmlns:a16="http://schemas.microsoft.com/office/drawing/2014/main" id="{82AFE93A-ECC7-40F5-A6B7-9C3840320840}"/>
              </a:ext>
            </a:extLst>
          </p:cNvPr>
          <p:cNvSpPr txBox="1"/>
          <p:nvPr/>
        </p:nvSpPr>
        <p:spPr>
          <a:xfrm>
            <a:off x="6511637" y="4607831"/>
            <a:ext cx="4959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85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Création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1" name="ZoneTexte 15">
            <a:extLst>
              <a:ext uri="{FF2B5EF4-FFF2-40B4-BE49-F238E27FC236}">
                <a16:creationId xmlns:a16="http://schemas.microsoft.com/office/drawing/2014/main" id="{38CB251E-82F5-4C3E-9B10-8C7DBDB66E19}"/>
              </a:ext>
            </a:extLst>
          </p:cNvPr>
          <p:cNvSpPr txBox="1"/>
          <p:nvPr/>
        </p:nvSpPr>
        <p:spPr>
          <a:xfrm>
            <a:off x="368391" y="965424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cette création du modèle je mes suis aidé d’une chaine YouTube « </a:t>
            </a:r>
            <a:r>
              <a:rPr lang="fr-FR" sz="2000" dirty="0" err="1">
                <a:solidFill>
                  <a:schemeClr val="tx2"/>
                </a:solidFill>
              </a:rPr>
              <a:t>Defend</a:t>
            </a:r>
            <a:r>
              <a:rPr lang="fr-FR" sz="2000" dirty="0">
                <a:solidFill>
                  <a:schemeClr val="tx2"/>
                </a:solidFill>
              </a:rPr>
              <a:t> Intelligence » qui m’a proposé différents modèles, et c’est le suivant qui m’a apporté les meilleurs résultats :</a:t>
            </a:r>
          </a:p>
        </p:txBody>
      </p:sp>
      <p:sp>
        <p:nvSpPr>
          <p:cNvPr id="14" name="ZoneTexte 15">
            <a:extLst>
              <a:ext uri="{FF2B5EF4-FFF2-40B4-BE49-F238E27FC236}">
                <a16:creationId xmlns:a16="http://schemas.microsoft.com/office/drawing/2014/main" id="{4BF9D83A-49E2-4035-95CE-135B7B43A3DB}"/>
              </a:ext>
            </a:extLst>
          </p:cNvPr>
          <p:cNvSpPr txBox="1"/>
          <p:nvPr/>
        </p:nvSpPr>
        <p:spPr>
          <a:xfrm>
            <a:off x="6254301" y="3020510"/>
            <a:ext cx="5776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En oubliant pas de mettre 10 neurones à la dernière couche </a:t>
            </a:r>
            <a:r>
              <a:rPr lang="fr-FR" sz="2000" dirty="0">
                <a:solidFill>
                  <a:schemeClr val="bg2"/>
                </a:solidFill>
              </a:rPr>
              <a:t>(pour les 10 classes à prédire)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689824-6460-40A7-BAF9-A2D5D47C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2" y="1879521"/>
            <a:ext cx="5443068" cy="4013055"/>
          </a:xfrm>
          <a:prstGeom prst="rect">
            <a:avLst/>
          </a:prstGeom>
        </p:spPr>
      </p:pic>
      <p:sp>
        <p:nvSpPr>
          <p:cNvPr id="17" name="ZoneTexte 15">
            <a:extLst>
              <a:ext uri="{FF2B5EF4-FFF2-40B4-BE49-F238E27FC236}">
                <a16:creationId xmlns:a16="http://schemas.microsoft.com/office/drawing/2014/main" id="{92CD4266-ADE3-493F-ADFE-01DBA6B62B68}"/>
              </a:ext>
            </a:extLst>
          </p:cNvPr>
          <p:cNvSpPr txBox="1"/>
          <p:nvPr/>
        </p:nvSpPr>
        <p:spPr>
          <a:xfrm>
            <a:off x="6317690" y="4378255"/>
            <a:ext cx="577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Et en rajoutant le </a:t>
            </a:r>
            <a:r>
              <a:rPr lang="fr-FR" sz="2000" dirty="0" err="1"/>
              <a:t>dataset</a:t>
            </a:r>
            <a:r>
              <a:rPr lang="fr-FR" sz="2000" dirty="0"/>
              <a:t> de Validation lors du « </a:t>
            </a:r>
            <a:r>
              <a:rPr lang="fr-FR" sz="2000" b="1" dirty="0"/>
              <a:t>fit</a:t>
            </a:r>
            <a:r>
              <a:rPr lang="fr-FR" sz="2000" dirty="0"/>
              <a:t> »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8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Résultats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966862"/>
            <a:ext cx="11898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l’affichage, j’ai préféré laisser le « </a:t>
            </a:r>
            <a:r>
              <a:rPr lang="fr-FR" sz="2000" dirty="0" err="1">
                <a:solidFill>
                  <a:schemeClr val="tx2"/>
                </a:solidFill>
              </a:rPr>
              <a:t>verbose</a:t>
            </a:r>
            <a:r>
              <a:rPr lang="fr-FR" sz="2000" dirty="0">
                <a:solidFill>
                  <a:schemeClr val="tx2"/>
                </a:solidFill>
              </a:rPr>
              <a:t> » par défaut pour voir l’évolution de « l’</a:t>
            </a:r>
            <a:r>
              <a:rPr lang="fr-FR" sz="2000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 ».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toujours ma matrice de confusion en utilisant la palette de couleur « </a:t>
            </a:r>
            <a:r>
              <a:rPr lang="fr-FR" sz="2000" dirty="0" err="1">
                <a:solidFill>
                  <a:schemeClr val="tx2"/>
                </a:solidFill>
              </a:rPr>
              <a:t>YlGnBu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A2341-D0FD-4DEE-98A2-07119DDB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8" y="1817351"/>
            <a:ext cx="5434012" cy="27584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024426B-61E9-4881-B14E-E08D9C386C0C}"/>
              </a:ext>
            </a:extLst>
          </p:cNvPr>
          <p:cNvSpPr/>
          <p:nvPr/>
        </p:nvSpPr>
        <p:spPr>
          <a:xfrm>
            <a:off x="4090697" y="1745679"/>
            <a:ext cx="886691" cy="283007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A3583-998D-465B-96D4-6B139052EB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48"/>
          <a:stretch/>
        </p:blipFill>
        <p:spPr>
          <a:xfrm>
            <a:off x="6909808" y="1800156"/>
            <a:ext cx="3397974" cy="2775599"/>
          </a:xfrm>
          <a:prstGeom prst="rect">
            <a:avLst/>
          </a:prstGeom>
        </p:spPr>
      </p:pic>
      <p:sp>
        <p:nvSpPr>
          <p:cNvPr id="13" name="ZoneTexte 15">
            <a:extLst>
              <a:ext uri="{FF2B5EF4-FFF2-40B4-BE49-F238E27FC236}">
                <a16:creationId xmlns:a16="http://schemas.microsoft.com/office/drawing/2014/main" id="{936290ED-E458-479D-BEE0-5DC20591C3F0}"/>
              </a:ext>
            </a:extLst>
          </p:cNvPr>
          <p:cNvSpPr txBox="1"/>
          <p:nvPr/>
        </p:nvSpPr>
        <p:spPr>
          <a:xfrm>
            <a:off x="661988" y="4649466"/>
            <a:ext cx="112454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On remarque que « l’</a:t>
            </a:r>
            <a:r>
              <a:rPr lang="fr-FR" sz="2000" dirty="0" err="1">
                <a:solidFill>
                  <a:schemeClr val="tx2"/>
                </a:solidFill>
              </a:rPr>
              <a:t>accuracy</a:t>
            </a:r>
            <a:r>
              <a:rPr lang="fr-FR" sz="2000" dirty="0">
                <a:solidFill>
                  <a:schemeClr val="tx2"/>
                </a:solidFill>
              </a:rPr>
              <a:t> » est déjà </a:t>
            </a:r>
            <a:r>
              <a:rPr lang="fr-FR" sz="2000" dirty="0">
                <a:solidFill>
                  <a:schemeClr val="bg2"/>
                </a:solidFill>
              </a:rPr>
              <a:t>très bonne </a:t>
            </a:r>
            <a:r>
              <a:rPr lang="fr-FR" sz="2000" dirty="0">
                <a:solidFill>
                  <a:schemeClr val="tx2"/>
                </a:solidFill>
              </a:rPr>
              <a:t>sur le </a:t>
            </a:r>
            <a:r>
              <a:rPr lang="fr-FR" sz="2000" dirty="0" err="1">
                <a:solidFill>
                  <a:schemeClr val="tx2"/>
                </a:solidFill>
              </a:rPr>
              <a:t>dataset</a:t>
            </a:r>
            <a:r>
              <a:rPr lang="fr-FR" sz="2000" dirty="0">
                <a:solidFill>
                  <a:schemeClr val="tx2"/>
                </a:solidFill>
              </a:rPr>
              <a:t> de Validation (</a:t>
            </a:r>
            <a:r>
              <a:rPr lang="fr-FR" sz="2000" b="1" dirty="0">
                <a:solidFill>
                  <a:schemeClr val="tx2"/>
                </a:solidFill>
              </a:rPr>
              <a:t>95%</a:t>
            </a:r>
            <a:r>
              <a:rPr lang="fr-FR" sz="2000" dirty="0">
                <a:solidFill>
                  <a:schemeClr val="tx2"/>
                </a:solidFill>
              </a:rPr>
              <a:t>),</a:t>
            </a:r>
          </a:p>
          <a:p>
            <a:r>
              <a:rPr lang="fr-FR" sz="2000" dirty="0">
                <a:solidFill>
                  <a:schemeClr val="tx2"/>
                </a:solidFill>
              </a:rPr>
              <a:t>mais </a:t>
            </a:r>
            <a:r>
              <a:rPr lang="fr-FR" sz="2000" dirty="0">
                <a:solidFill>
                  <a:schemeClr val="bg2"/>
                </a:solidFill>
              </a:rPr>
              <a:t>également</a:t>
            </a:r>
            <a:r>
              <a:rPr lang="fr-FR" sz="2000" dirty="0">
                <a:solidFill>
                  <a:schemeClr val="tx2"/>
                </a:solidFill>
              </a:rPr>
              <a:t> sur le </a:t>
            </a:r>
            <a:r>
              <a:rPr lang="fr-FR" sz="2000" dirty="0" err="1">
                <a:solidFill>
                  <a:schemeClr val="tx2"/>
                </a:solidFill>
              </a:rPr>
              <a:t>dataset</a:t>
            </a:r>
            <a:r>
              <a:rPr lang="fr-FR" sz="2000" dirty="0">
                <a:solidFill>
                  <a:schemeClr val="tx2"/>
                </a:solidFill>
              </a:rPr>
              <a:t> de Test (</a:t>
            </a:r>
            <a:r>
              <a:rPr lang="fr-FR" sz="2000" b="1" dirty="0">
                <a:solidFill>
                  <a:schemeClr val="tx2"/>
                </a:solidFill>
              </a:rPr>
              <a:t>89%</a:t>
            </a:r>
            <a:r>
              <a:rPr lang="fr-FR" sz="2000" dirty="0">
                <a:solidFill>
                  <a:schemeClr val="tx2"/>
                </a:solidFill>
              </a:rPr>
              <a:t>).</a:t>
            </a:r>
          </a:p>
          <a:p>
            <a:r>
              <a:rPr lang="fr-FR" sz="2000" dirty="0">
                <a:solidFill>
                  <a:schemeClr val="tx2"/>
                </a:solidFill>
              </a:rPr>
              <a:t>La matrice de confusion est vraiment très bonne, on constate que la 5</a:t>
            </a:r>
            <a:r>
              <a:rPr lang="fr-FR" sz="2000" baseline="30000" dirty="0">
                <a:solidFill>
                  <a:schemeClr val="tx2"/>
                </a:solidFill>
              </a:rPr>
              <a:t>ème</a:t>
            </a:r>
            <a:r>
              <a:rPr lang="fr-FR" sz="2000" dirty="0">
                <a:solidFill>
                  <a:schemeClr val="tx2"/>
                </a:solidFill>
              </a:rPr>
              <a:t> classe (n°4, les éléphants) se prédit quasiment parfaitement, et pour les pires prédiction, le modèle se trompe moins d’1 fois sur 3.</a:t>
            </a:r>
          </a:p>
          <a:p>
            <a:r>
              <a:rPr lang="fr-FR" sz="2000" dirty="0">
                <a:solidFill>
                  <a:schemeClr val="bg2"/>
                </a:solidFill>
              </a:rPr>
              <a:t>Les résultats sont donc très satisfaisants</a:t>
            </a:r>
            <a:r>
              <a:rPr lang="fr-FR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0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Data augmentation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819516"/>
            <a:ext cx="11898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Pour cette partie j'ai utilisé une extension de Mozilla Firefox «</a:t>
            </a:r>
            <a:r>
              <a:rPr lang="fr-FR" sz="2000" b="1" dirty="0">
                <a:solidFill>
                  <a:schemeClr val="tx2"/>
                </a:solidFill>
              </a:rPr>
              <a:t> Download All Image </a:t>
            </a:r>
            <a:r>
              <a:rPr lang="fr-FR" sz="2000" dirty="0">
                <a:solidFill>
                  <a:schemeClr val="tx2"/>
                </a:solidFill>
              </a:rPr>
              <a:t>» </a:t>
            </a:r>
          </a:p>
          <a:p>
            <a:r>
              <a:rPr lang="fr-FR" sz="2000" dirty="0">
                <a:solidFill>
                  <a:schemeClr val="tx2"/>
                </a:solidFill>
              </a:rPr>
              <a:t>Cette extension permet de sauvegarder, via Google Images, </a:t>
            </a:r>
            <a:r>
              <a:rPr lang="fr-FR" sz="2000" dirty="0">
                <a:solidFill>
                  <a:schemeClr val="bg2"/>
                </a:solidFill>
              </a:rPr>
              <a:t>environ 50 images de chaque classe, </a:t>
            </a:r>
          </a:p>
          <a:p>
            <a:r>
              <a:rPr lang="fr-FR" sz="2000" dirty="0">
                <a:solidFill>
                  <a:schemeClr val="tx2"/>
                </a:solidFill>
              </a:rPr>
              <a:t>Pour les mettre dans </a:t>
            </a:r>
            <a:r>
              <a:rPr lang="fr-FR" sz="2000" dirty="0">
                <a:solidFill>
                  <a:schemeClr val="bg2"/>
                </a:solidFill>
              </a:rPr>
              <a:t>le sous-dossier </a:t>
            </a:r>
            <a:r>
              <a:rPr lang="fr-FR" sz="2000" b="1" dirty="0">
                <a:solidFill>
                  <a:schemeClr val="bg2"/>
                </a:solidFill>
              </a:rPr>
              <a:t>Test</a:t>
            </a:r>
            <a:r>
              <a:rPr lang="fr-FR" sz="2000" dirty="0">
                <a:solidFill>
                  <a:schemeClr val="bg2"/>
                </a:solidFill>
              </a:rPr>
              <a:t> du dossier Wang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067C2-F787-4841-9423-E2293926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1" y="2939281"/>
            <a:ext cx="6109312" cy="3099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7310AF-05E0-4BDC-9647-15323557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1984835"/>
            <a:ext cx="6087827" cy="794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1C5077-B202-451C-903C-383D3F454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4437" y="2858252"/>
            <a:ext cx="4424073" cy="255823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3F4FA9-FF6F-4F53-ACFA-CA60C427DA34}"/>
              </a:ext>
            </a:extLst>
          </p:cNvPr>
          <p:cNvSpPr/>
          <p:nvPr/>
        </p:nvSpPr>
        <p:spPr>
          <a:xfrm>
            <a:off x="4112062" y="5669154"/>
            <a:ext cx="479196" cy="219075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E8133-4CC0-4749-B8BE-7DC5A259B585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4591258" y="4137371"/>
            <a:ext cx="2733179" cy="1641321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VII - </a:t>
            </a:r>
            <a:r>
              <a:rPr lang="fr-FR" sz="3200" dirty="0">
                <a:solidFill>
                  <a:srgbClr val="014289"/>
                </a:solidFill>
              </a:rPr>
              <a:t>Classification par DEEP </a:t>
            </a:r>
            <a:r>
              <a:rPr lang="fr-FR" sz="2800" dirty="0">
                <a:solidFill>
                  <a:srgbClr val="014289"/>
                </a:solidFill>
              </a:rPr>
              <a:t>– Data augmentation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7" name="ZoneTexte 15">
            <a:extLst>
              <a:ext uri="{FF2B5EF4-FFF2-40B4-BE49-F238E27FC236}">
                <a16:creationId xmlns:a16="http://schemas.microsoft.com/office/drawing/2014/main" id="{09381391-CE12-4A4E-82EA-46679EC85E26}"/>
              </a:ext>
            </a:extLst>
          </p:cNvPr>
          <p:cNvSpPr txBox="1"/>
          <p:nvPr/>
        </p:nvSpPr>
        <p:spPr>
          <a:xfrm>
            <a:off x="293401" y="966862"/>
            <a:ext cx="11898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2"/>
                </a:solidFill>
              </a:rPr>
              <a:t>En utilisant donc les images de Test téléchargées en masse d’internet, on obtient ces résultats :</a:t>
            </a:r>
            <a:endParaRPr lang="fr-FR" sz="20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35A8B-A4D6-40F2-B4AB-AC0A2366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58" y="1939231"/>
            <a:ext cx="4286250" cy="3676650"/>
          </a:xfrm>
          <a:prstGeom prst="rect">
            <a:avLst/>
          </a:prstGeom>
        </p:spPr>
      </p:pic>
      <p:sp>
        <p:nvSpPr>
          <p:cNvPr id="12" name="ZoneTexte 15">
            <a:extLst>
              <a:ext uri="{FF2B5EF4-FFF2-40B4-BE49-F238E27FC236}">
                <a16:creationId xmlns:a16="http://schemas.microsoft.com/office/drawing/2014/main" id="{9A4E6FA3-BC1D-41C4-A352-55835BE0E4DD}"/>
              </a:ext>
            </a:extLst>
          </p:cNvPr>
          <p:cNvSpPr txBox="1"/>
          <p:nvPr/>
        </p:nvSpPr>
        <p:spPr>
          <a:xfrm>
            <a:off x="4987637" y="2500283"/>
            <a:ext cx="6770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tx2"/>
                </a:solidFill>
              </a:rPr>
              <a:t>Malheureusement</a:t>
            </a:r>
            <a:r>
              <a:rPr lang="fr-FR" sz="2000" dirty="0">
                <a:solidFill>
                  <a:schemeClr val="tx2"/>
                </a:solidFill>
              </a:rPr>
              <a:t> les prédictions ne sont pas bonnes car les images d'internet ne sont pas toutes ressemblantes à nos images d'entrainement.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Il faudrait prendre plus de temps pour bien sélectionner uniquement les images qui pourraient être reconnues.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Ou alors augmenter nos échantillons d'apprentissage…</a:t>
            </a:r>
            <a:endParaRPr lang="fr-FR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8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623" y="1251769"/>
            <a:ext cx="5144322" cy="3885974"/>
          </a:xfrm>
        </p:spPr>
        <p:txBody>
          <a:bodyPr/>
          <a:lstStyle/>
          <a:p>
            <a:r>
              <a:rPr lang="fr-FR" dirty="0"/>
              <a:t>Merci</a:t>
            </a:r>
            <a:br>
              <a:rPr lang="fr-FR" dirty="0"/>
            </a:br>
            <a:r>
              <a:rPr lang="fr-FR" dirty="0"/>
              <a:t>de</a:t>
            </a:r>
            <a:br>
              <a:rPr lang="fr-FR" dirty="0"/>
            </a:br>
            <a:r>
              <a:rPr lang="fr-FR" dirty="0"/>
              <a:t>votre</a:t>
            </a:r>
            <a:br>
              <a:rPr lang="fr-FR" dirty="0"/>
            </a:br>
            <a:r>
              <a:rPr lang="fr-FR" dirty="0"/>
              <a:t>attention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018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 - </a:t>
            </a:r>
            <a:r>
              <a:rPr lang="fr-FR" sz="3200" dirty="0">
                <a:solidFill>
                  <a:srgbClr val="014289"/>
                </a:solidFill>
              </a:rPr>
              <a:t>Algorithme Perceptron Simple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768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le perceptron simple, j’ai utilisé cette formule :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85" y="3908462"/>
            <a:ext cx="4373787" cy="142224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636" y="2461336"/>
            <a:ext cx="2872509" cy="281247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52" y="1602525"/>
            <a:ext cx="4351319" cy="146685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81" y="546941"/>
            <a:ext cx="3962400" cy="97763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9688" y="3382823"/>
            <a:ext cx="517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Dans le cas du « OU », on utilise le « </a:t>
            </a:r>
            <a:r>
              <a:rPr lang="fr-FR" sz="2000" dirty="0" err="1">
                <a:solidFill>
                  <a:schemeClr val="tx2"/>
                </a:solidFill>
              </a:rPr>
              <a:t>sign</a:t>
            </a:r>
            <a:r>
              <a:rPr lang="fr-FR" sz="2000" dirty="0">
                <a:solidFill>
                  <a:schemeClr val="tx2"/>
                </a:solidFill>
              </a:rPr>
              <a:t> »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888" y="5359313"/>
            <a:ext cx="517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On obtient bien « -1 »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5486400" y="1524580"/>
            <a:ext cx="0" cy="46859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5537200" y="1688743"/>
            <a:ext cx="634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figure individu /  frontière suivante montre que dans le cas du « OU »,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5616046" y="5385202"/>
            <a:ext cx="6345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les points en dessous de la ligne auront un résultat égal à « -1 », et « 1 » pour les points au dessus</a:t>
            </a:r>
          </a:p>
        </p:txBody>
      </p:sp>
    </p:spTree>
    <p:extLst>
      <p:ext uri="{BB962C8B-B14F-4D97-AF65-F5344CB8AC3E}">
        <p14:creationId xmlns:p14="http://schemas.microsoft.com/office/powerpoint/2010/main" val="118504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7903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l’apprentissage </a:t>
            </a:r>
            <a:r>
              <a:rPr lang="fr-FR" sz="2000" dirty="0" err="1">
                <a:solidFill>
                  <a:schemeClr val="tx2"/>
                </a:solidFill>
              </a:rPr>
              <a:t>Widrow</a:t>
            </a:r>
            <a:r>
              <a:rPr lang="fr-FR" sz="2000" dirty="0">
                <a:solidFill>
                  <a:schemeClr val="tx2"/>
                </a:solidFill>
              </a:rPr>
              <a:t>, j’ai utilisé cette formule :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76" y="691863"/>
            <a:ext cx="4020152" cy="7574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91" y="1524580"/>
            <a:ext cx="6271829" cy="339120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099" y="4596219"/>
            <a:ext cx="8457832" cy="207430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854" y="2275709"/>
            <a:ext cx="2798511" cy="850181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6640220" y="1731217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de celle-ci pour l’erreur :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3619099" y="4196109"/>
            <a:ext cx="8715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Et pour tester l’apprentissage, le processus est le suivant :</a:t>
            </a:r>
          </a:p>
        </p:txBody>
      </p:sp>
    </p:spTree>
    <p:extLst>
      <p:ext uri="{BB962C8B-B14F-4D97-AF65-F5344CB8AC3E}">
        <p14:creationId xmlns:p14="http://schemas.microsoft.com/office/powerpoint/2010/main" val="25546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r>
              <a:rPr lang="fr-FR" sz="3200" dirty="0">
                <a:solidFill>
                  <a:srgbClr val="014289"/>
                </a:solidFill>
              </a:rPr>
              <a:t> – Test 1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b="15928"/>
          <a:stretch/>
        </p:blipFill>
        <p:spPr>
          <a:xfrm>
            <a:off x="1377132" y="1344695"/>
            <a:ext cx="2815290" cy="16839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t="85973" r="80675" b="522"/>
          <a:stretch/>
        </p:blipFill>
        <p:spPr>
          <a:xfrm>
            <a:off x="4351808" y="3274061"/>
            <a:ext cx="1122848" cy="55826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64" y="4518155"/>
            <a:ext cx="2982227" cy="1964950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5832909" y="1128641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031347" y="1105366"/>
            <a:ext cx="603873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Les prédictions sont excellentes</a:t>
            </a:r>
          </a:p>
          <a:p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La matrice de confusion affiche un résultat parfait</a:t>
            </a:r>
          </a:p>
          <a:p>
            <a:endParaRPr lang="fr-FR" sz="2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FF0000"/>
                </a:solidFill>
              </a:rPr>
              <a:t>On voit bien que la courbe d'erreur est de plus en plus faible et converge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 :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Le nombre d’</a:t>
            </a:r>
            <a:r>
              <a:rPr lang="fr-FR" sz="2000" dirty="0" err="1"/>
              <a:t>epoch</a:t>
            </a:r>
            <a:r>
              <a:rPr lang="fr-FR" sz="2000" dirty="0"/>
              <a:t> devient de moins en moins significatif à partir d’environ 2500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/>
              <a:t>La valeur du </a:t>
            </a:r>
            <a:r>
              <a:rPr lang="fr-FR" sz="2000" dirty="0" err="1"/>
              <a:t>batch_size</a:t>
            </a:r>
            <a:r>
              <a:rPr lang="fr-FR" sz="2000" dirty="0"/>
              <a:t> influe sur la longueur de la courbe, mais diminue l’erreur plus rapidement</a:t>
            </a:r>
          </a:p>
        </p:txBody>
      </p:sp>
    </p:spTree>
    <p:extLst>
      <p:ext uri="{BB962C8B-B14F-4D97-AF65-F5344CB8AC3E}">
        <p14:creationId xmlns:p14="http://schemas.microsoft.com/office/powerpoint/2010/main" val="37156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t="-1" b="13397"/>
          <a:stretch/>
        </p:blipFill>
        <p:spPr>
          <a:xfrm>
            <a:off x="4336096" y="3280857"/>
            <a:ext cx="1133475" cy="5856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31" y="1344696"/>
            <a:ext cx="2815291" cy="17451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420" y="4518155"/>
            <a:ext cx="3006471" cy="198739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 - </a:t>
            </a:r>
            <a:r>
              <a:rPr lang="fr-FR" sz="3200" dirty="0">
                <a:solidFill>
                  <a:srgbClr val="014289"/>
                </a:solidFill>
              </a:rPr>
              <a:t>Apprentissage </a:t>
            </a:r>
            <a:r>
              <a:rPr lang="fr-FR" sz="3200" dirty="0" err="1">
                <a:solidFill>
                  <a:srgbClr val="014289"/>
                </a:solidFill>
              </a:rPr>
              <a:t>Widrow</a:t>
            </a:r>
            <a:r>
              <a:rPr lang="fr-FR" sz="3200" dirty="0">
                <a:solidFill>
                  <a:srgbClr val="014289"/>
                </a:solidFill>
              </a:rPr>
              <a:t> – Test 2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sp>
        <p:nvSpPr>
          <p:cNvPr id="10" name="Flèche droite 9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16"/>
          <p:cNvCxnSpPr/>
          <p:nvPr/>
        </p:nvCxnSpPr>
        <p:spPr>
          <a:xfrm>
            <a:off x="5832909" y="1128641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191163" y="1105366"/>
            <a:ext cx="587891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Les prédictions sont très bonnes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La matrice de confusion affiche un résultat quasiment parfait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revanche la courbe d’erreur n’affiche pas de convergence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différentes, les résultats ne sont pas meilleurs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/>
              <a:t>-&gt; Les données n'ont sûrement pas assez de liens avec leur classe</a:t>
            </a:r>
          </a:p>
        </p:txBody>
      </p:sp>
    </p:spTree>
    <p:extLst>
      <p:ext uri="{BB962C8B-B14F-4D97-AF65-F5344CB8AC3E}">
        <p14:creationId xmlns:p14="http://schemas.microsoft.com/office/powerpoint/2010/main" val="753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3" grpId="0"/>
      <p:bldP spid="14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III - </a:t>
            </a:r>
            <a:r>
              <a:rPr lang="fr-FR" sz="3200" dirty="0">
                <a:solidFill>
                  <a:srgbClr val="014289"/>
                </a:solidFill>
              </a:rPr>
              <a:t>Mise en place d’un perceptron Multicouche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8288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le perceptron multicouche, j’ai utilisé cette formule :</a:t>
            </a:r>
          </a:p>
        </p:txBody>
      </p:sp>
      <p:cxnSp>
        <p:nvCxnSpPr>
          <p:cNvPr id="18" name="Connecteur droit 17"/>
          <p:cNvCxnSpPr/>
          <p:nvPr/>
        </p:nvCxnSpPr>
        <p:spPr>
          <a:xfrm>
            <a:off x="4186989" y="1412336"/>
            <a:ext cx="0" cy="468598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17469"/>
            <a:ext cx="3505200" cy="208229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64" y="750626"/>
            <a:ext cx="2027822" cy="66171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40" y="1869719"/>
            <a:ext cx="2939759" cy="762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799" y="1583969"/>
            <a:ext cx="3505200" cy="2857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812" y="3490893"/>
            <a:ext cx="2969135" cy="2893100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306322" y="2636314"/>
            <a:ext cx="4789428" cy="28931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tx2"/>
                </a:solidFill>
              </a:rPr>
              <a:t>Couche cachée :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1er neurone : -0.5 x 1 + 2 x 1 + -1 x 1 = 0.5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 -&gt; donc 1/ (1 + e^(-0.5)) = 0.62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2e neurone : 0.5 x 1 + 1 x 1 + 0.5 x 1 = 2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-&gt; donc 1/ (1 + e^(-2)) = 0.88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r>
              <a:rPr lang="fr-FR" sz="1600" dirty="0">
                <a:solidFill>
                  <a:schemeClr val="tx2"/>
                </a:solidFill>
              </a:rPr>
              <a:t>Couche de sortie :</a:t>
            </a:r>
          </a:p>
          <a:p>
            <a:endParaRPr lang="fr-FR" sz="1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2"/>
                </a:solidFill>
              </a:rPr>
              <a:t>1er neurone : 2 x 1 + -1 x 0.62 + 1 x 0.88 = 2.26 </a:t>
            </a:r>
          </a:p>
          <a:p>
            <a:r>
              <a:rPr lang="fr-FR" sz="1600" dirty="0">
                <a:solidFill>
                  <a:schemeClr val="tx2"/>
                </a:solidFill>
              </a:rPr>
              <a:t>     -&gt; donc 1/ (1 + e^(-2.26)) = 0.91</a:t>
            </a: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812" y="1432290"/>
            <a:ext cx="2969135" cy="20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IV - </a:t>
            </a:r>
            <a:r>
              <a:rPr lang="fr-FR" sz="3200" dirty="0">
                <a:solidFill>
                  <a:srgbClr val="014289"/>
                </a:solidFill>
              </a:rPr>
              <a:t>Apprentissage Multicouches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8888" y="835706"/>
            <a:ext cx="12013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Pour développer l’apprentissage multicouche, j’ai utilisé cette formule :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3" y="1312818"/>
            <a:ext cx="11913261" cy="99411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93" y="2383939"/>
            <a:ext cx="2586381" cy="131594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232" y="2383939"/>
            <a:ext cx="3550870" cy="271165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074" y="5095589"/>
            <a:ext cx="3554028" cy="107039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195" y="3130863"/>
            <a:ext cx="3919387" cy="225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0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43" y="4548659"/>
            <a:ext cx="3015534" cy="19568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31" y="1344696"/>
            <a:ext cx="2815291" cy="18326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88" y="-3707"/>
            <a:ext cx="12183112" cy="642939"/>
          </a:xfrm>
        </p:spPr>
        <p:txBody>
          <a:bodyPr/>
          <a:lstStyle/>
          <a:p>
            <a:r>
              <a:rPr lang="fr-FR" sz="3200" dirty="0"/>
              <a:t>IV - </a:t>
            </a:r>
            <a:r>
              <a:rPr lang="fr-FR" sz="3200" dirty="0">
                <a:solidFill>
                  <a:srgbClr val="014289"/>
                </a:solidFill>
              </a:rPr>
              <a:t>Apprentissage Multicouches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6A8F0-5E55-4C4D-AC88-66ABFA9341D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8888" y="845064"/>
            <a:ext cx="5551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Le graphique des prédictions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54845" y="3338531"/>
            <a:ext cx="3468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matrice de confusion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4845" y="3987355"/>
            <a:ext cx="5459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2"/>
                </a:solidFill>
              </a:rPr>
              <a:t>La courbe d’erreur</a:t>
            </a:r>
          </a:p>
        </p:txBody>
      </p:sp>
      <p:sp>
        <p:nvSpPr>
          <p:cNvPr id="22" name="Flèche droite 21"/>
          <p:cNvSpPr/>
          <p:nvPr/>
        </p:nvSpPr>
        <p:spPr>
          <a:xfrm>
            <a:off x="3522846" y="3468040"/>
            <a:ext cx="669576" cy="170309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>
            <a:off x="5832909" y="1018752"/>
            <a:ext cx="0" cy="522000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151108" y="959661"/>
            <a:ext cx="587891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Les prédictions sont très bonnes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La matrice de confusion affiche un résultat quasiment parfait</a:t>
            </a:r>
          </a:p>
          <a:p>
            <a:endParaRPr lang="fr-FR" sz="2000" dirty="0">
              <a:solidFill>
                <a:schemeClr val="bg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2"/>
                </a:solidFill>
              </a:rPr>
              <a:t>En revanche la courbe d’erreur n’affiche pas une convergence nette vers 0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>
                <a:solidFill>
                  <a:schemeClr val="tx2"/>
                </a:solidFill>
              </a:rPr>
              <a:t>Après quelques tests avec des initialisations différentes, les résultats peuvent s’améliorer et présenter une belle convergence </a:t>
            </a:r>
          </a:p>
          <a:p>
            <a:r>
              <a:rPr lang="fr-FR" sz="2000" dirty="0">
                <a:solidFill>
                  <a:schemeClr val="tx2"/>
                </a:solidFill>
              </a:rPr>
              <a:t>et une fois relancé, peut grandement se détériorer</a:t>
            </a:r>
          </a:p>
          <a:p>
            <a:endParaRPr lang="fr-FR" sz="2000" dirty="0">
              <a:solidFill>
                <a:schemeClr val="tx2"/>
              </a:solidFill>
            </a:endParaRPr>
          </a:p>
          <a:p>
            <a:r>
              <a:rPr lang="fr-FR" sz="2000" dirty="0"/>
              <a:t>J’ai peut-être fait une erreur dans la fonction d’apprentissage mais je n’ai pas réussi à trouver où (malgré plusieurs heures de recherche)</a:t>
            </a:r>
          </a:p>
          <a:p>
            <a:r>
              <a:rPr lang="fr-FR" sz="2000" dirty="0"/>
              <a:t>Je n’ai donc pas fais la suite pour cette partie IV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943" y="3233786"/>
            <a:ext cx="12287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</p:bldLst>
  </p:timing>
</p:sld>
</file>

<file path=ppt/theme/theme1.xml><?xml version="1.0" encoding="utf-8"?>
<a:theme xmlns:a="http://schemas.openxmlformats.org/drawingml/2006/main" name="Thème MESEA_2020">
  <a:themeElements>
    <a:clrScheme name="MESEA">
      <a:dk1>
        <a:sysClr val="windowText" lastClr="000000"/>
      </a:dk1>
      <a:lt1>
        <a:sysClr val="window" lastClr="FFFFFF"/>
      </a:lt1>
      <a:dk2>
        <a:srgbClr val="004489"/>
      </a:dk2>
      <a:lt2>
        <a:srgbClr val="DC152A"/>
      </a:lt2>
      <a:accent1>
        <a:srgbClr val="C0C4BD"/>
      </a:accent1>
      <a:accent2>
        <a:srgbClr val="F59E43"/>
      </a:accent2>
      <a:accent3>
        <a:srgbClr val="A3D7DE"/>
      </a:accent3>
      <a:accent4>
        <a:srgbClr val="007E6B"/>
      </a:accent4>
      <a:accent5>
        <a:srgbClr val="B4ABA1"/>
      </a:accent5>
      <a:accent6>
        <a:srgbClr val="004489"/>
      </a:accent6>
      <a:hlink>
        <a:srgbClr val="0000FF"/>
      </a:hlink>
      <a:folHlink>
        <a:srgbClr val="0000FF"/>
      </a:folHlink>
    </a:clrScheme>
    <a:fontScheme name="MESEA_2020">
      <a:majorFont>
        <a:latin typeface="Raleway"/>
        <a:ea typeface=""/>
        <a:cs typeface=""/>
      </a:majorFont>
      <a:minorFont>
        <a:latin typeface="Vinci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6081</Words>
  <Application>Microsoft Office PowerPoint</Application>
  <PresentationFormat>Widescreen</PresentationFormat>
  <Paragraphs>449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Raleway</vt:lpstr>
      <vt:lpstr>Vinci Sans Light</vt:lpstr>
      <vt:lpstr>Thème MESEA_2020</vt:lpstr>
      <vt:lpstr>Projet  Machine Learning</vt:lpstr>
      <vt:lpstr>PowerPoint Presentation</vt:lpstr>
      <vt:lpstr>I - Algorithme Perceptron Simple</vt:lpstr>
      <vt:lpstr>II - Apprentissage Widrow</vt:lpstr>
      <vt:lpstr>II - Apprentissage Widrow – Test 1</vt:lpstr>
      <vt:lpstr>II - Apprentissage Widrow – Test 2</vt:lpstr>
      <vt:lpstr>III - Mise en place d’un perceptron Multicouche</vt:lpstr>
      <vt:lpstr>IV - Apprentissage Multicouches</vt:lpstr>
      <vt:lpstr>IV - Apprentissage Multicouches</vt:lpstr>
      <vt:lpstr>V - Volet Chargement des descripteurs</vt:lpstr>
      <vt:lpstr>V - Volet Chargement des descripteurs - Chargement</vt:lpstr>
      <vt:lpstr>V - Volet Chargement des descripteurs - SPLIT</vt:lpstr>
      <vt:lpstr>VI - Classification par Full Connected – 1ERe création</vt:lpstr>
      <vt:lpstr>VI - Classification par Full Connected – 1ers résultats</vt:lpstr>
      <vt:lpstr>VI - Classification par Full Connected – Création</vt:lpstr>
      <vt:lpstr>VI - Classification par Full Connected – résultats</vt:lpstr>
      <vt:lpstr>VI - Classification par Full Connected – Regroupement</vt:lpstr>
      <vt:lpstr>VI - Classification par Full Connected – résultats</vt:lpstr>
      <vt:lpstr>VII - Classification par DEEP – Chargement</vt:lpstr>
      <vt:lpstr>VII - Classification par DEEP – Chargement</vt:lpstr>
      <vt:lpstr>VII - Classification par DEEP – Split</vt:lpstr>
      <vt:lpstr>VII - Classification par DEEP – Création</vt:lpstr>
      <vt:lpstr>VII - Classification par DEEP – Résultats</vt:lpstr>
      <vt:lpstr>VII - Classification par DEEP – Data augmentation</vt:lpstr>
      <vt:lpstr>VII - Classification par DEEP – Data augmentation</vt:lpstr>
      <vt:lpstr>Merci de votre attention</vt:lpstr>
    </vt:vector>
  </TitlesOfParts>
  <Company>VINCI Concessions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TROGER Maxime</dc:creator>
  <cp:lastModifiedBy>Quentin Lachaussee</cp:lastModifiedBy>
  <cp:revision>441</cp:revision>
  <dcterms:created xsi:type="dcterms:W3CDTF">2020-01-13T07:29:13Z</dcterms:created>
  <dcterms:modified xsi:type="dcterms:W3CDTF">2021-11-28T18:11:33Z</dcterms:modified>
</cp:coreProperties>
</file>